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7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5143500" cx="9144000"/>
  <p:notesSz cx="6858000" cy="9144000"/>
  <p:embeddedFontLst>
    <p:embeddedFont>
      <p:font typeface="Exo 2"/>
      <p:regular r:id="rId21"/>
      <p:bold r:id="rId22"/>
      <p:italic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</p:guideLst>
    </p:cSldViewPr>
  </p:notes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22" Type="http://schemas.openxmlformats.org/officeDocument/2006/relationships/font" Target="fonts/Exo2-bold.fntdata"/><Relationship Id="rId10" Type="http://schemas.openxmlformats.org/officeDocument/2006/relationships/slide" Target="slides/slide5.xml"/><Relationship Id="rId21" Type="http://schemas.openxmlformats.org/officeDocument/2006/relationships/font" Target="fonts/Exo2-regular.fntdata"/><Relationship Id="rId13" Type="http://schemas.openxmlformats.org/officeDocument/2006/relationships/slide" Target="slides/slide8.xml"/><Relationship Id="rId24" Type="http://schemas.openxmlformats.org/officeDocument/2006/relationships/font" Target="fonts/Exo2-boldItalic.fntdata"/><Relationship Id="rId12" Type="http://schemas.openxmlformats.org/officeDocument/2006/relationships/slide" Target="slides/slide7.xml"/><Relationship Id="rId23" Type="http://schemas.openxmlformats.org/officeDocument/2006/relationships/font" Target="fonts/Exo2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uk-UA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336820a7f54_4_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336820a7f54_4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g336820a7f54_4_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uk-UA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336820a7f54_0_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336820a7f54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g336820a7f54_0_2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uk-UA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36820a7f54_3_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336820a7f54_3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g336820a7f54_3_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uk-UA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36820a7f54_3_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336820a7f54_3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g336820a7f54_3_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uk-UA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36820a7f54_3_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36820a7f54_3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g336820a7f54_3_1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uk-UA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336820a7f54_3_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336820a7f54_3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g336820a7f54_3_2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uk-UA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15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15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5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Титульний слайд">
  <p:cSld name="1_Титульний слайд">
    <p:bg>
      <p:bgPr>
        <a:solidFill>
          <a:schemeClr val="lt1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/>
          <p:nvPr/>
        </p:nvSpPr>
        <p:spPr>
          <a:xfrm>
            <a:off x="0" y="0"/>
            <a:ext cx="9144000" cy="1080000"/>
          </a:xfrm>
          <a:prstGeom prst="rect">
            <a:avLst/>
          </a:prstGeom>
          <a:solidFill>
            <a:srgbClr val="1B3A6E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pic>
        <p:nvPicPr>
          <p:cNvPr descr="D:\КПИ\works\_ДНВР\Брендбук КПИ\Ресурс 39.png" id="17" name="Google Shape;17;p2"/>
          <p:cNvPicPr preferRelativeResize="0"/>
          <p:nvPr/>
        </p:nvPicPr>
        <p:blipFill rotWithShape="1">
          <a:blip r:embed="rId2">
            <a:alphaModFix/>
          </a:blip>
          <a:srcRect b="45813" l="37949" r="37950" t="0"/>
          <a:stretch/>
        </p:blipFill>
        <p:spPr>
          <a:xfrm>
            <a:off x="88900" y="88927"/>
            <a:ext cx="720000" cy="92091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" name="Google Shape;18;p2"/>
          <p:cNvGrpSpPr/>
          <p:nvPr/>
        </p:nvGrpSpPr>
        <p:grpSpPr>
          <a:xfrm>
            <a:off x="897800" y="278525"/>
            <a:ext cx="4555199" cy="522950"/>
            <a:chOff x="360000" y="2952000"/>
            <a:chExt cx="4555199" cy="522950"/>
          </a:xfrm>
        </p:grpSpPr>
        <p:pic>
          <p:nvPicPr>
            <p:cNvPr descr="D:\КПИ\works\_ДНВР\Брендбук КПИ\Ресурс 39.png" id="19" name="Google Shape;19;p2"/>
            <p:cNvPicPr preferRelativeResize="0"/>
            <p:nvPr/>
          </p:nvPicPr>
          <p:blipFill rotWithShape="1">
            <a:blip r:embed="rId2">
              <a:alphaModFix/>
            </a:blip>
            <a:srcRect b="36206" l="10860" r="0" t="54680"/>
            <a:stretch/>
          </p:blipFill>
          <p:spPr>
            <a:xfrm>
              <a:off x="360000" y="2952000"/>
              <a:ext cx="4039625" cy="23495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0" name="Google Shape;20;p2"/>
            <p:cNvGrpSpPr/>
            <p:nvPr/>
          </p:nvGrpSpPr>
          <p:grpSpPr>
            <a:xfrm>
              <a:off x="360000" y="3240000"/>
              <a:ext cx="4555199" cy="234950"/>
              <a:chOff x="432000" y="3240000"/>
              <a:chExt cx="4555199" cy="234950"/>
            </a:xfrm>
          </p:grpSpPr>
          <p:pic>
            <p:nvPicPr>
              <p:cNvPr descr="D:\КПИ\works\_ДНВР\Брендбук КПИ\Ресурс 39.png" id="21" name="Google Shape;21;p2"/>
              <p:cNvPicPr preferRelativeResize="0"/>
              <p:nvPr/>
            </p:nvPicPr>
            <p:blipFill rotWithShape="1">
              <a:blip r:embed="rId2">
                <a:alphaModFix/>
              </a:blip>
              <a:srcRect b="26600" l="0" r="41176" t="64286"/>
              <a:stretch/>
            </p:blipFill>
            <p:spPr>
              <a:xfrm>
                <a:off x="432000" y="3240000"/>
                <a:ext cx="2665776" cy="2349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D:\КПИ\works\_ДНВР\Брендбук КПИ\Ресурс 39.png" id="22" name="Google Shape;22;p2"/>
              <p:cNvPicPr preferRelativeResize="0"/>
              <p:nvPr/>
            </p:nvPicPr>
            <p:blipFill rotWithShape="1">
              <a:blip r:embed="rId2">
                <a:alphaModFix/>
              </a:blip>
              <a:srcRect b="26600" l="58824" r="0" t="64286"/>
              <a:stretch/>
            </p:blipFill>
            <p:spPr>
              <a:xfrm>
                <a:off x="3121200" y="3240000"/>
                <a:ext cx="1865999" cy="2349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23" name="Google Shape;23;p2"/>
          <p:cNvSpPr txBox="1"/>
          <p:nvPr>
            <p:ph idx="1" type="body"/>
          </p:nvPr>
        </p:nvSpPr>
        <p:spPr>
          <a:xfrm>
            <a:off x="2002822" y="3571606"/>
            <a:ext cx="5138356" cy="31189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 sz="14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2"/>
          <p:cNvSpPr txBox="1"/>
          <p:nvPr>
            <p:ph idx="2" type="body"/>
          </p:nvPr>
        </p:nvSpPr>
        <p:spPr>
          <a:xfrm>
            <a:off x="2002822" y="4062893"/>
            <a:ext cx="5138356" cy="31189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 sz="14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" name="Google Shape;25;p2"/>
          <p:cNvSpPr txBox="1"/>
          <p:nvPr>
            <p:ph idx="3" type="body"/>
          </p:nvPr>
        </p:nvSpPr>
        <p:spPr>
          <a:xfrm>
            <a:off x="1815180" y="2218628"/>
            <a:ext cx="5513640" cy="70624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1B3A6E"/>
              </a:buClr>
              <a:buSzPts val="2400"/>
              <a:buNone/>
              <a:defRPr b="1" sz="2400" cap="none">
                <a:solidFill>
                  <a:srgbClr val="1B3A6E"/>
                </a:solidFill>
                <a:latin typeface="Exo 2"/>
                <a:ea typeface="Exo 2"/>
                <a:cs typeface="Exo 2"/>
                <a:sym typeface="Exo 2"/>
              </a:defRPr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" name="Google Shape;26;p2"/>
          <p:cNvSpPr txBox="1"/>
          <p:nvPr>
            <p:ph idx="4" type="body"/>
          </p:nvPr>
        </p:nvSpPr>
        <p:spPr>
          <a:xfrm>
            <a:off x="2002822" y="4680000"/>
            <a:ext cx="5138356" cy="31189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 sz="14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7" name="Google Shape;27;p2"/>
          <p:cNvSpPr txBox="1"/>
          <p:nvPr>
            <p:ph idx="5" type="body"/>
          </p:nvPr>
        </p:nvSpPr>
        <p:spPr>
          <a:xfrm>
            <a:off x="863392" y="1260000"/>
            <a:ext cx="7417217" cy="31189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1B3A6E"/>
              </a:buClr>
              <a:buSzPts val="1800"/>
              <a:buNone/>
              <a:defRPr b="1" sz="1800">
                <a:solidFill>
                  <a:srgbClr val="1B3A6E"/>
                </a:solidFill>
                <a:latin typeface="Exo 2"/>
                <a:ea typeface="Exo 2"/>
                <a:cs typeface="Exo 2"/>
                <a:sym typeface="Exo 2"/>
              </a:defRPr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лайд (варіант 1)">
  <p:cSld name="Слайд (варіант 1)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"/>
          <p:cNvSpPr/>
          <p:nvPr/>
        </p:nvSpPr>
        <p:spPr>
          <a:xfrm>
            <a:off x="0" y="0"/>
            <a:ext cx="9144000" cy="706245"/>
          </a:xfrm>
          <a:prstGeom prst="rect">
            <a:avLst/>
          </a:prstGeom>
          <a:solidFill>
            <a:srgbClr val="1B3A6E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30" name="Google Shape;30;p3"/>
          <p:cNvSpPr/>
          <p:nvPr/>
        </p:nvSpPr>
        <p:spPr>
          <a:xfrm>
            <a:off x="0" y="4611943"/>
            <a:ext cx="9144000" cy="531557"/>
          </a:xfrm>
          <a:prstGeom prst="rect">
            <a:avLst/>
          </a:prstGeom>
          <a:solidFill>
            <a:srgbClr val="1B3A6E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31" name="Google Shape;31;p3"/>
          <p:cNvSpPr txBox="1"/>
          <p:nvPr>
            <p:ph idx="1" type="body"/>
          </p:nvPr>
        </p:nvSpPr>
        <p:spPr>
          <a:xfrm>
            <a:off x="180000" y="180000"/>
            <a:ext cx="8784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 cap="none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defRPr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3"/>
          <p:cNvSpPr txBox="1"/>
          <p:nvPr>
            <p:ph idx="2" type="body"/>
          </p:nvPr>
        </p:nvSpPr>
        <p:spPr>
          <a:xfrm>
            <a:off x="180000" y="900000"/>
            <a:ext cx="7417217" cy="31189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 sz="14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33" name="Google Shape;33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05778" y="4676873"/>
            <a:ext cx="297696" cy="398253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3"/>
          <p:cNvSpPr txBox="1"/>
          <p:nvPr/>
        </p:nvSpPr>
        <p:spPr>
          <a:xfrm>
            <a:off x="672641" y="4714417"/>
            <a:ext cx="3213860" cy="32316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uk-UA" sz="800" u="none" cap="none" strike="noStrike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rPr>
              <a:t>Національний технічний університет України</a:t>
            </a:r>
            <a:br>
              <a:rPr b="1" i="0" lang="uk-UA" sz="800" u="none" cap="none" strike="noStrike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rPr>
            </a:br>
            <a:r>
              <a:rPr b="1" i="0" lang="uk-UA" sz="800" u="none" cap="none" strike="noStrike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rPr>
              <a:t>«Київський політехнічний інститут імені Ігоря Сікорського»</a:t>
            </a:r>
            <a:endParaRPr sz="800">
              <a:solidFill>
                <a:schemeClr val="dk1"/>
              </a:solidFill>
              <a:latin typeface="Exo 2"/>
              <a:ea typeface="Exo 2"/>
              <a:cs typeface="Exo 2"/>
              <a:sym typeface="Exo 2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итульний слайд">
  <p:cSld name="Титульний слайд">
    <p:bg>
      <p:bgPr>
        <a:solidFill>
          <a:srgbClr val="1B3A6E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КПИ\works\_ДНВР\Брендбук КПИ\Ресурс 39.png" id="36" name="Google Shape;36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306113" y="1282727"/>
            <a:ext cx="4531775" cy="25780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Слайд (варіант 1)">
  <p:cSld name="1_Слайд (варіант 1)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5"/>
          <p:cNvSpPr/>
          <p:nvPr/>
        </p:nvSpPr>
        <p:spPr>
          <a:xfrm>
            <a:off x="0" y="4611943"/>
            <a:ext cx="9144000" cy="531557"/>
          </a:xfrm>
          <a:prstGeom prst="rect">
            <a:avLst/>
          </a:prstGeom>
          <a:solidFill>
            <a:srgbClr val="1B3A6E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39" name="Google Shape;39;p5"/>
          <p:cNvSpPr txBox="1"/>
          <p:nvPr>
            <p:ph idx="1" type="body"/>
          </p:nvPr>
        </p:nvSpPr>
        <p:spPr>
          <a:xfrm>
            <a:off x="328415" y="323254"/>
            <a:ext cx="5513640" cy="70624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1B3A6E"/>
              </a:buClr>
              <a:buSzPts val="2400"/>
              <a:buNone/>
              <a:defRPr b="1" sz="2400" cap="none">
                <a:solidFill>
                  <a:srgbClr val="1B3A6E"/>
                </a:solidFill>
                <a:latin typeface="Exo 2"/>
                <a:ea typeface="Exo 2"/>
                <a:cs typeface="Exo 2"/>
                <a:sym typeface="Exo 2"/>
              </a:defRPr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idx="2" type="body"/>
          </p:nvPr>
        </p:nvSpPr>
        <p:spPr>
          <a:xfrm>
            <a:off x="334824" y="1040328"/>
            <a:ext cx="7417217" cy="31189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1B3A6E"/>
              </a:buClr>
              <a:buSzPts val="1800"/>
              <a:buNone/>
              <a:defRPr b="1" sz="1800">
                <a:solidFill>
                  <a:srgbClr val="1B3A6E"/>
                </a:solidFill>
                <a:latin typeface="Exo 2"/>
                <a:ea typeface="Exo 2"/>
                <a:cs typeface="Exo 2"/>
                <a:sym typeface="Exo 2"/>
              </a:defRPr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3" type="body"/>
          </p:nvPr>
        </p:nvSpPr>
        <p:spPr>
          <a:xfrm>
            <a:off x="340162" y="1494332"/>
            <a:ext cx="7417217" cy="31189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 sz="14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42" name="Google Shape;42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05778" y="4676873"/>
            <a:ext cx="297696" cy="398253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5"/>
          <p:cNvSpPr txBox="1"/>
          <p:nvPr/>
        </p:nvSpPr>
        <p:spPr>
          <a:xfrm>
            <a:off x="672641" y="4714417"/>
            <a:ext cx="3213860" cy="32316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uk-UA" sz="800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rPr>
              <a:t>Національний технічний університет України</a:t>
            </a:r>
            <a:br>
              <a:rPr b="1" lang="uk-UA" sz="800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rPr>
            </a:br>
            <a:r>
              <a:rPr b="1" lang="uk-UA" sz="800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rPr>
              <a:t>«Київський політехнічний інститут імені Ігоря Сікорського»</a:t>
            </a:r>
            <a:endParaRPr sz="800">
              <a:solidFill>
                <a:schemeClr val="dk1"/>
              </a:solidFill>
              <a:latin typeface="Exo 2"/>
              <a:ea typeface="Exo 2"/>
              <a:cs typeface="Exo 2"/>
              <a:sym typeface="Exo 2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лайд (варіант 2)">
  <p:cSld name="Слайд (варіант 2)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6"/>
          <p:cNvSpPr/>
          <p:nvPr/>
        </p:nvSpPr>
        <p:spPr>
          <a:xfrm>
            <a:off x="0" y="4755054"/>
            <a:ext cx="9144000" cy="388446"/>
          </a:xfrm>
          <a:prstGeom prst="rect">
            <a:avLst/>
          </a:prstGeom>
          <a:solidFill>
            <a:srgbClr val="1B3A6E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46" name="Google Shape;46;p6"/>
          <p:cNvSpPr txBox="1"/>
          <p:nvPr>
            <p:ph idx="1" type="body"/>
          </p:nvPr>
        </p:nvSpPr>
        <p:spPr>
          <a:xfrm>
            <a:off x="328415" y="323253"/>
            <a:ext cx="5513640" cy="70624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1B3A6E"/>
              </a:buClr>
              <a:buSzPts val="2400"/>
              <a:buNone/>
              <a:defRPr b="1" sz="2400" cap="none">
                <a:solidFill>
                  <a:srgbClr val="1B3A6E"/>
                </a:solidFill>
                <a:latin typeface="Exo 2"/>
                <a:ea typeface="Exo 2"/>
                <a:cs typeface="Exo 2"/>
                <a:sym typeface="Exo 2"/>
              </a:defRPr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2" type="body"/>
          </p:nvPr>
        </p:nvSpPr>
        <p:spPr>
          <a:xfrm>
            <a:off x="334824" y="1040328"/>
            <a:ext cx="7417217" cy="31189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1B3A6E"/>
              </a:buClr>
              <a:buSzPts val="1800"/>
              <a:buNone/>
              <a:defRPr b="1" sz="1800">
                <a:solidFill>
                  <a:srgbClr val="1B3A6E"/>
                </a:solidFill>
                <a:latin typeface="Exo 2"/>
                <a:ea typeface="Exo 2"/>
                <a:cs typeface="Exo 2"/>
                <a:sym typeface="Exo 2"/>
              </a:defRPr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3" type="body"/>
          </p:nvPr>
        </p:nvSpPr>
        <p:spPr>
          <a:xfrm>
            <a:off x="340162" y="1494332"/>
            <a:ext cx="7417217" cy="31189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 sz="14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" name="Google Shape;49;p6"/>
          <p:cNvSpPr txBox="1"/>
          <p:nvPr/>
        </p:nvSpPr>
        <p:spPr>
          <a:xfrm>
            <a:off x="921410" y="4818324"/>
            <a:ext cx="7288391" cy="20774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uk-UA" sz="900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rPr>
              <a:t>Національний технічний університет України «Київський політехнічний інститут імені Ігоря Сікорського»</a:t>
            </a:r>
            <a:endParaRPr sz="900">
              <a:solidFill>
                <a:schemeClr val="lt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pic>
        <p:nvPicPr>
          <p:cNvPr id="50" name="Google Shape;50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7476" y="4431571"/>
            <a:ext cx="483610" cy="646966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51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0706" y="4479309"/>
            <a:ext cx="377149" cy="5514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лайд (варіант 3)">
  <p:cSld name="Слайд (варіант 3)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/>
          <p:nvPr/>
        </p:nvSpPr>
        <p:spPr>
          <a:xfrm>
            <a:off x="0" y="4755054"/>
            <a:ext cx="9144000" cy="388446"/>
          </a:xfrm>
          <a:prstGeom prst="rect">
            <a:avLst/>
          </a:prstGeom>
          <a:solidFill>
            <a:srgbClr val="1B3A6E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54" name="Google Shape;54;p7"/>
          <p:cNvSpPr txBox="1"/>
          <p:nvPr>
            <p:ph idx="1" type="body"/>
          </p:nvPr>
        </p:nvSpPr>
        <p:spPr>
          <a:xfrm>
            <a:off x="328415" y="323253"/>
            <a:ext cx="5513640" cy="70624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1B3A6E"/>
              </a:buClr>
              <a:buSzPts val="2400"/>
              <a:buNone/>
              <a:defRPr b="1" sz="2400" cap="none">
                <a:solidFill>
                  <a:srgbClr val="1B3A6E"/>
                </a:solidFill>
                <a:latin typeface="Exo 2"/>
                <a:ea typeface="Exo 2"/>
                <a:cs typeface="Exo 2"/>
                <a:sym typeface="Exo 2"/>
              </a:defRPr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2" type="body"/>
          </p:nvPr>
        </p:nvSpPr>
        <p:spPr>
          <a:xfrm>
            <a:off x="334824" y="1040328"/>
            <a:ext cx="7417217" cy="31189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1B3A6E"/>
              </a:buClr>
              <a:buSzPts val="1800"/>
              <a:buNone/>
              <a:defRPr b="1" sz="1800">
                <a:solidFill>
                  <a:srgbClr val="1B3A6E"/>
                </a:solidFill>
                <a:latin typeface="Exo 2"/>
                <a:ea typeface="Exo 2"/>
                <a:cs typeface="Exo 2"/>
                <a:sym typeface="Exo 2"/>
              </a:defRPr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6" name="Google Shape;56;p7"/>
          <p:cNvSpPr txBox="1"/>
          <p:nvPr>
            <p:ph idx="3" type="body"/>
          </p:nvPr>
        </p:nvSpPr>
        <p:spPr>
          <a:xfrm>
            <a:off x="340162" y="1494332"/>
            <a:ext cx="7417217" cy="31189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 sz="14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grpSp>
        <p:nvGrpSpPr>
          <p:cNvPr id="57" name="Google Shape;57;p7"/>
          <p:cNvGrpSpPr/>
          <p:nvPr/>
        </p:nvGrpSpPr>
        <p:grpSpPr>
          <a:xfrm>
            <a:off x="8211852" y="4425177"/>
            <a:ext cx="483610" cy="646966"/>
            <a:chOff x="8296291" y="4126103"/>
            <a:chExt cx="662832" cy="886727"/>
          </a:xfrm>
        </p:grpSpPr>
        <p:pic>
          <p:nvPicPr>
            <p:cNvPr id="58" name="Google Shape;58;p7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8296291" y="4126103"/>
              <a:ext cx="662832" cy="8867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" name="Google Shape;59;p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8369248" y="4191533"/>
              <a:ext cx="516917" cy="75586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0" name="Google Shape;60;p7"/>
          <p:cNvSpPr txBox="1"/>
          <p:nvPr/>
        </p:nvSpPr>
        <p:spPr>
          <a:xfrm>
            <a:off x="346529" y="4835698"/>
            <a:ext cx="7288391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uk-UA" sz="900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rPr>
              <a:t>Національний технічний університет України «Київський політехнічний інститут імені Ігоря Сікорського»</a:t>
            </a:r>
            <a:endParaRPr sz="900">
              <a:solidFill>
                <a:schemeClr val="lt1"/>
              </a:solidFill>
              <a:latin typeface="Exo 2"/>
              <a:ea typeface="Exo 2"/>
              <a:cs typeface="Exo 2"/>
              <a:sym typeface="Exo 2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лайд (варіант 4)">
  <p:cSld name="Слайд (варіант 4)">
    <p:bg>
      <p:bgPr>
        <a:solidFill>
          <a:schemeClr val="lt1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348542" y="4189155"/>
            <a:ext cx="615078" cy="822842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4387" y="4534779"/>
            <a:ext cx="296688" cy="433838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8"/>
          <p:cNvSpPr txBox="1"/>
          <p:nvPr/>
        </p:nvSpPr>
        <p:spPr>
          <a:xfrm>
            <a:off x="571075" y="4578573"/>
            <a:ext cx="3489177" cy="34624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uk-UA" sz="900">
                <a:solidFill>
                  <a:srgbClr val="1B3A6E"/>
                </a:solidFill>
                <a:latin typeface="Exo 2"/>
                <a:ea typeface="Exo 2"/>
                <a:cs typeface="Exo 2"/>
                <a:sym typeface="Exo 2"/>
              </a:rPr>
              <a:t>Національний технічний університет України</a:t>
            </a:r>
            <a:br>
              <a:rPr b="1" lang="uk-UA" sz="900">
                <a:solidFill>
                  <a:srgbClr val="1B3A6E"/>
                </a:solidFill>
                <a:latin typeface="Exo 2"/>
                <a:ea typeface="Exo 2"/>
                <a:cs typeface="Exo 2"/>
                <a:sym typeface="Exo 2"/>
              </a:rPr>
            </a:br>
            <a:r>
              <a:rPr b="1" lang="uk-UA" sz="900">
                <a:solidFill>
                  <a:srgbClr val="1B3A6E"/>
                </a:solidFill>
                <a:latin typeface="Exo 2"/>
                <a:ea typeface="Exo 2"/>
                <a:cs typeface="Exo 2"/>
                <a:sym typeface="Exo 2"/>
              </a:rPr>
              <a:t>«Київський політехнічний інститут імені Ігоря Сікорського»</a:t>
            </a:r>
            <a:endParaRPr b="1" sz="900">
              <a:solidFill>
                <a:srgbClr val="1B3A6E"/>
              </a:solidFill>
              <a:latin typeface="Exo 2"/>
              <a:ea typeface="Exo 2"/>
              <a:cs typeface="Exo 2"/>
              <a:sym typeface="Exo 2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лайд (варіант 5)">
  <p:cSld name="Слайд (варіант 5)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9"/>
          <p:cNvSpPr txBox="1"/>
          <p:nvPr>
            <p:ph idx="1" type="body"/>
          </p:nvPr>
        </p:nvSpPr>
        <p:spPr>
          <a:xfrm>
            <a:off x="328415" y="323253"/>
            <a:ext cx="5513640" cy="70624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1B3A6E"/>
              </a:buClr>
              <a:buSzPts val="2400"/>
              <a:buNone/>
              <a:defRPr b="1" sz="2400" cap="none">
                <a:solidFill>
                  <a:srgbClr val="1B3A6E"/>
                </a:solidFill>
                <a:latin typeface="Exo 2"/>
                <a:ea typeface="Exo 2"/>
                <a:cs typeface="Exo 2"/>
                <a:sym typeface="Exo 2"/>
              </a:defRPr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7" name="Google Shape;67;p9"/>
          <p:cNvSpPr txBox="1"/>
          <p:nvPr>
            <p:ph idx="2" type="body"/>
          </p:nvPr>
        </p:nvSpPr>
        <p:spPr>
          <a:xfrm>
            <a:off x="334824" y="1040328"/>
            <a:ext cx="7417217" cy="31189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1B3A6E"/>
              </a:buClr>
              <a:buSzPts val="1800"/>
              <a:buNone/>
              <a:defRPr b="1" sz="1800">
                <a:solidFill>
                  <a:srgbClr val="1B3A6E"/>
                </a:solidFill>
                <a:latin typeface="Exo 2"/>
                <a:ea typeface="Exo 2"/>
                <a:cs typeface="Exo 2"/>
                <a:sym typeface="Exo 2"/>
              </a:defRPr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8" name="Google Shape;68;p9"/>
          <p:cNvSpPr txBox="1"/>
          <p:nvPr>
            <p:ph idx="3" type="body"/>
          </p:nvPr>
        </p:nvSpPr>
        <p:spPr>
          <a:xfrm>
            <a:off x="340162" y="1494332"/>
            <a:ext cx="7417217" cy="31189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 sz="14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69" name="Google Shape;69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399230" y="4341801"/>
            <a:ext cx="393100" cy="5748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лайд (варіант 6)">
  <p:cSld name="Слайд (варіант 6)">
    <p:bg>
      <p:bgPr>
        <a:solidFill>
          <a:srgbClr val="1B3A6E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328415" y="323253"/>
            <a:ext cx="5513640" cy="70624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 cap="none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defRPr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2" type="body"/>
          </p:nvPr>
        </p:nvSpPr>
        <p:spPr>
          <a:xfrm>
            <a:off x="334824" y="1040328"/>
            <a:ext cx="7417217" cy="31189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defRPr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3" type="body"/>
          </p:nvPr>
        </p:nvSpPr>
        <p:spPr>
          <a:xfrm>
            <a:off x="340162" y="1494332"/>
            <a:ext cx="7417217" cy="31189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0" sz="1400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defRPr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74" name="Google Shape;74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380048" y="4341801"/>
            <a:ext cx="429679" cy="5748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0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Exo 2"/>
              <a:buNone/>
              <a:defRPr b="0" i="0" sz="3300" u="none" cap="none" strike="noStrik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888888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888888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Exo 2"/>
                <a:ea typeface="Exo 2"/>
                <a:cs typeface="Exo 2"/>
                <a:sym typeface="Exo 2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Exo 2"/>
                <a:ea typeface="Exo 2"/>
                <a:cs typeface="Exo 2"/>
                <a:sym typeface="Exo 2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Exo 2"/>
                <a:ea typeface="Exo 2"/>
                <a:cs typeface="Exo 2"/>
                <a:sym typeface="Exo 2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Exo 2"/>
                <a:ea typeface="Exo 2"/>
                <a:cs typeface="Exo 2"/>
                <a:sym typeface="Exo 2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Exo 2"/>
                <a:ea typeface="Exo 2"/>
                <a:cs typeface="Exo 2"/>
                <a:sym typeface="Exo 2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Exo 2"/>
                <a:ea typeface="Exo 2"/>
                <a:cs typeface="Exo 2"/>
                <a:sym typeface="Exo 2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Exo 2"/>
                <a:ea typeface="Exo 2"/>
                <a:cs typeface="Exo 2"/>
                <a:sym typeface="Exo 2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Exo 2"/>
                <a:ea typeface="Exo 2"/>
                <a:cs typeface="Exo 2"/>
                <a:sym typeface="Exo 2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4.png"/><Relationship Id="rId4" Type="http://schemas.openxmlformats.org/officeDocument/2006/relationships/image" Target="../media/image31.png"/><Relationship Id="rId5" Type="http://schemas.openxmlformats.org/officeDocument/2006/relationships/image" Target="../media/image33.png"/><Relationship Id="rId6" Type="http://schemas.openxmlformats.org/officeDocument/2006/relationships/image" Target="../media/image2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0.png"/><Relationship Id="rId4" Type="http://schemas.openxmlformats.org/officeDocument/2006/relationships/image" Target="../media/image23.png"/><Relationship Id="rId5" Type="http://schemas.openxmlformats.org/officeDocument/2006/relationships/image" Target="../media/image3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2.png"/><Relationship Id="rId4" Type="http://schemas.openxmlformats.org/officeDocument/2006/relationships/image" Target="../media/image10.png"/><Relationship Id="rId5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image" Target="../media/image1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Relationship Id="rId4" Type="http://schemas.openxmlformats.org/officeDocument/2006/relationships/image" Target="../media/image20.png"/><Relationship Id="rId5" Type="http://schemas.openxmlformats.org/officeDocument/2006/relationships/image" Target="../media/image18.png"/><Relationship Id="rId6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Relationship Id="rId4" Type="http://schemas.openxmlformats.org/officeDocument/2006/relationships/image" Target="../media/image3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8.png"/><Relationship Id="rId4" Type="http://schemas.openxmlformats.org/officeDocument/2006/relationships/image" Target="../media/image26.png"/><Relationship Id="rId5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1"/>
          <p:cNvSpPr txBox="1"/>
          <p:nvPr>
            <p:ph idx="1" type="body"/>
          </p:nvPr>
        </p:nvSpPr>
        <p:spPr>
          <a:xfrm>
            <a:off x="972000" y="3654774"/>
            <a:ext cx="7200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uk-UA" sz="1800">
                <a:latin typeface="Calibri"/>
                <a:ea typeface="Calibri"/>
                <a:cs typeface="Calibri"/>
                <a:sym typeface="Calibri"/>
              </a:rPr>
              <a:t>виконав: студент групи ТВ-11 Каленський Олександр Миколайович</a:t>
            </a:r>
            <a:endParaRPr/>
          </a:p>
        </p:txBody>
      </p:sp>
      <p:sp>
        <p:nvSpPr>
          <p:cNvPr id="80" name="Google Shape;80;p11"/>
          <p:cNvSpPr txBox="1"/>
          <p:nvPr>
            <p:ph idx="2" type="body"/>
          </p:nvPr>
        </p:nvSpPr>
        <p:spPr>
          <a:xfrm>
            <a:off x="330396" y="4132351"/>
            <a:ext cx="8483207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uk-UA" sz="1800">
                <a:latin typeface="Calibri"/>
                <a:ea typeface="Calibri"/>
                <a:cs typeface="Calibri"/>
                <a:sym typeface="Calibri"/>
              </a:rPr>
              <a:t>керівник: доцент Залевська Ольга Валеріївна, кандидат технічних наук</a:t>
            </a:r>
            <a:endParaRPr/>
          </a:p>
        </p:txBody>
      </p:sp>
      <p:sp>
        <p:nvSpPr>
          <p:cNvPr id="81" name="Google Shape;81;p11"/>
          <p:cNvSpPr txBox="1"/>
          <p:nvPr>
            <p:ph idx="3" type="body"/>
          </p:nvPr>
        </p:nvSpPr>
        <p:spPr>
          <a:xfrm>
            <a:off x="1815180" y="2218628"/>
            <a:ext cx="5513640" cy="70624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lnSpcReduction="20000"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1B3A6E"/>
              </a:buClr>
              <a:buSzPts val="2800"/>
              <a:buNone/>
            </a:pPr>
            <a:r>
              <a:rPr lang="uk-UA" sz="2800">
                <a:latin typeface="Calibri"/>
                <a:ea typeface="Calibri"/>
                <a:cs typeface="Calibri"/>
                <a:sym typeface="Calibri"/>
              </a:rPr>
              <a:t>Віртуальний </a:t>
            </a:r>
            <a:r>
              <a:rPr lang="uk-UA" sz="2800">
                <a:latin typeface="Calibri"/>
                <a:ea typeface="Calibri"/>
                <a:cs typeface="Calibri"/>
                <a:sym typeface="Calibri"/>
              </a:rPr>
              <a:t>світ IT-компанії в енергетиці</a:t>
            </a:r>
            <a:endParaRPr/>
          </a:p>
        </p:txBody>
      </p:sp>
      <p:sp>
        <p:nvSpPr>
          <p:cNvPr id="82" name="Google Shape;82;p11"/>
          <p:cNvSpPr txBox="1"/>
          <p:nvPr>
            <p:ph idx="4" type="body"/>
          </p:nvPr>
        </p:nvSpPr>
        <p:spPr>
          <a:xfrm>
            <a:off x="3942000" y="4752000"/>
            <a:ext cx="1260000" cy="2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uk-UA">
                <a:latin typeface="Calibri"/>
                <a:ea typeface="Calibri"/>
                <a:cs typeface="Calibri"/>
                <a:sym typeface="Calibri"/>
              </a:rPr>
              <a:t>2025</a:t>
            </a:r>
            <a:endParaRPr/>
          </a:p>
        </p:txBody>
      </p:sp>
      <p:sp>
        <p:nvSpPr>
          <p:cNvPr id="83" name="Google Shape;83;p11"/>
          <p:cNvSpPr txBox="1"/>
          <p:nvPr>
            <p:ph idx="5" type="body"/>
          </p:nvPr>
        </p:nvSpPr>
        <p:spPr>
          <a:xfrm>
            <a:off x="522000" y="1152000"/>
            <a:ext cx="8100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B3A6E"/>
              </a:buClr>
              <a:buSzPts val="2400"/>
              <a:buNone/>
            </a:pPr>
            <a:r>
              <a:rPr b="0" lang="uk-UA" sz="2400">
                <a:latin typeface="Calibri"/>
                <a:ea typeface="Calibri"/>
                <a:cs typeface="Calibri"/>
                <a:sym typeface="Calibri"/>
              </a:rPr>
              <a:t>Навчально-науковий інститут атомної та теплової енергетики</a:t>
            </a:r>
            <a:endParaRPr/>
          </a:p>
        </p:txBody>
      </p:sp>
      <p:sp>
        <p:nvSpPr>
          <p:cNvPr id="84" name="Google Shape;84;p11"/>
          <p:cNvSpPr txBox="1"/>
          <p:nvPr/>
        </p:nvSpPr>
        <p:spPr>
          <a:xfrm>
            <a:off x="522000" y="1548000"/>
            <a:ext cx="8100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B3A6E"/>
              </a:buClr>
              <a:buSzPts val="2200"/>
              <a:buFont typeface="Arial"/>
              <a:buNone/>
            </a:pPr>
            <a:r>
              <a:rPr b="0" i="0" lang="uk-UA" sz="2200" u="none" cap="none" strike="noStrike">
                <a:solidFill>
                  <a:srgbClr val="1B3A6E"/>
                </a:solidFill>
                <a:latin typeface="Calibri"/>
                <a:ea typeface="Calibri"/>
                <a:cs typeface="Calibri"/>
                <a:sym typeface="Calibri"/>
              </a:rPr>
              <a:t>Кафедра інженерії програмного забезпечення в енергетиці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0"/>
          <p:cNvSpPr txBox="1"/>
          <p:nvPr>
            <p:ph idx="2" type="body"/>
          </p:nvPr>
        </p:nvSpPr>
        <p:spPr>
          <a:xfrm>
            <a:off x="180000" y="3079025"/>
            <a:ext cx="3896100" cy="32181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uk-UA">
                <a:solidFill>
                  <a:srgbClr val="1B3A6E"/>
                </a:solidFill>
                <a:latin typeface="Calibri"/>
                <a:ea typeface="Calibri"/>
                <a:cs typeface="Calibri"/>
                <a:sym typeface="Calibri"/>
              </a:rPr>
              <a:t>При відпусканні предмет продовжує рухатися фізично коректно з урахуванням актуальної позиції та прискорення у світі</a:t>
            </a:r>
            <a:endParaRPr>
              <a:solidFill>
                <a:srgbClr val="1B3A6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20"/>
          <p:cNvSpPr txBox="1"/>
          <p:nvPr>
            <p:ph idx="1" type="body"/>
          </p:nvPr>
        </p:nvSpPr>
        <p:spPr>
          <a:xfrm>
            <a:off x="180000" y="180000"/>
            <a:ext cx="8784000" cy="43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</a:pPr>
            <a:r>
              <a:rPr b="0" lang="uk-UA" sz="2800">
                <a:latin typeface="Calibri"/>
                <a:ea typeface="Calibri"/>
                <a:cs typeface="Calibri"/>
                <a:sym typeface="Calibri"/>
              </a:rPr>
              <a:t>Реалізація підбору предметів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7" name="Google Shape;16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37075" y="2730549"/>
            <a:ext cx="4565801" cy="164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4175" y="1472838"/>
            <a:ext cx="7246198" cy="1257725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0"/>
          <p:cNvSpPr txBox="1"/>
          <p:nvPr>
            <p:ph idx="2" type="body"/>
          </p:nvPr>
        </p:nvSpPr>
        <p:spPr>
          <a:xfrm>
            <a:off x="327325" y="962700"/>
            <a:ext cx="7599900" cy="4596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uk-UA">
                <a:solidFill>
                  <a:srgbClr val="1B3A6E"/>
                </a:solidFill>
                <a:latin typeface="Calibri"/>
                <a:ea typeface="Calibri"/>
                <a:cs typeface="Calibri"/>
                <a:sym typeface="Calibri"/>
              </a:rPr>
              <a:t>Крок 3. Якщо об’єкт має значення IsHeld, то переміщується до руки віртуального аватару. Користувач отримує гаптич віддачу від відповідного контроллера.</a:t>
            </a:r>
            <a:endParaRPr>
              <a:solidFill>
                <a:srgbClr val="1B3A6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p20"/>
          <p:cNvSpPr txBox="1"/>
          <p:nvPr/>
        </p:nvSpPr>
        <p:spPr>
          <a:xfrm>
            <a:off x="8280000" y="4752000"/>
            <a:ext cx="720000" cy="2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1200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rPr>
              <a:t>10</a:t>
            </a:r>
            <a:r>
              <a:rPr lang="uk-UA" sz="1200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rPr>
              <a:t>/14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Exo 2"/>
              <a:ea typeface="Exo 2"/>
              <a:cs typeface="Exo 2"/>
              <a:sym typeface="Exo 2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1"/>
          <p:cNvSpPr txBox="1"/>
          <p:nvPr>
            <p:ph idx="1" type="body"/>
          </p:nvPr>
        </p:nvSpPr>
        <p:spPr>
          <a:xfrm>
            <a:off x="180000" y="180000"/>
            <a:ext cx="8784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rPr b="0" lang="uk-UA" sz="2800">
                <a:latin typeface="Calibri"/>
                <a:ea typeface="Calibri"/>
                <a:cs typeface="Calibri"/>
                <a:sym typeface="Calibri"/>
              </a:rPr>
              <a:t>Меню користувача</a:t>
            </a:r>
            <a:endParaRPr/>
          </a:p>
        </p:txBody>
      </p:sp>
      <p:pic>
        <p:nvPicPr>
          <p:cNvPr id="176" name="Google Shape;17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3475" y="1314350"/>
            <a:ext cx="3965975" cy="2514800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1"/>
          <p:cNvSpPr txBox="1"/>
          <p:nvPr/>
        </p:nvSpPr>
        <p:spPr>
          <a:xfrm>
            <a:off x="180000" y="912150"/>
            <a:ext cx="3000000" cy="28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uk-UA" sz="1800">
                <a:solidFill>
                  <a:srgbClr val="1B3A6E"/>
                </a:solidFill>
                <a:latin typeface="Calibri"/>
                <a:ea typeface="Calibri"/>
                <a:cs typeface="Calibri"/>
                <a:sym typeface="Calibri"/>
              </a:rPr>
              <a:t>Користувач має наступні функції:</a:t>
            </a:r>
            <a:endParaRPr sz="1800">
              <a:solidFill>
                <a:srgbClr val="1B3A6E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1B3A6E"/>
              </a:buClr>
              <a:buSzPts val="1800"/>
              <a:buFont typeface="Calibri"/>
              <a:buChar char="●"/>
            </a:pPr>
            <a:r>
              <a:rPr lang="uk-UA" sz="1800">
                <a:solidFill>
                  <a:srgbClr val="1B3A6E"/>
                </a:solidFill>
                <a:latin typeface="Calibri"/>
                <a:ea typeface="Calibri"/>
                <a:cs typeface="Calibri"/>
                <a:sym typeface="Calibri"/>
              </a:rPr>
              <a:t>Відновлення орієнтації камери</a:t>
            </a:r>
            <a:endParaRPr sz="1800">
              <a:solidFill>
                <a:srgbClr val="1B3A6E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B3A6E"/>
              </a:buClr>
              <a:buSzPts val="1800"/>
              <a:buFont typeface="Calibri"/>
              <a:buChar char="●"/>
            </a:pPr>
            <a:r>
              <a:rPr lang="uk-UA" sz="1800">
                <a:solidFill>
                  <a:srgbClr val="1B3A6E"/>
                </a:solidFill>
                <a:latin typeface="Calibri"/>
                <a:ea typeface="Calibri"/>
                <a:cs typeface="Calibri"/>
                <a:sym typeface="Calibri"/>
              </a:rPr>
              <a:t>Перезавантаження рівня</a:t>
            </a:r>
            <a:endParaRPr sz="1800">
              <a:solidFill>
                <a:srgbClr val="1B3A6E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B3A6E"/>
              </a:buClr>
              <a:buSzPts val="1800"/>
              <a:buFont typeface="Calibri"/>
              <a:buChar char="●"/>
            </a:pPr>
            <a:r>
              <a:rPr lang="uk-UA" sz="1800">
                <a:solidFill>
                  <a:srgbClr val="1B3A6E"/>
                </a:solidFill>
                <a:latin typeface="Calibri"/>
                <a:ea typeface="Calibri"/>
                <a:cs typeface="Calibri"/>
                <a:sym typeface="Calibri"/>
              </a:rPr>
              <a:t>Вихід з програми</a:t>
            </a:r>
            <a:endParaRPr sz="1800">
              <a:solidFill>
                <a:srgbClr val="1B3A6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21"/>
          <p:cNvSpPr txBox="1"/>
          <p:nvPr/>
        </p:nvSpPr>
        <p:spPr>
          <a:xfrm>
            <a:off x="8280000" y="4752000"/>
            <a:ext cx="720000" cy="2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1200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rPr>
              <a:t>11</a:t>
            </a:r>
            <a:r>
              <a:rPr lang="uk-UA" sz="1200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rPr>
              <a:t>/14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Exo 2"/>
              <a:ea typeface="Exo 2"/>
              <a:cs typeface="Exo 2"/>
              <a:sym typeface="Exo 2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2"/>
          <p:cNvSpPr txBox="1"/>
          <p:nvPr>
            <p:ph idx="1" type="body"/>
          </p:nvPr>
        </p:nvSpPr>
        <p:spPr>
          <a:xfrm>
            <a:off x="180000" y="180000"/>
            <a:ext cx="8784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rPr b="0" lang="uk-UA" sz="2800">
                <a:latin typeface="Calibri"/>
                <a:ea typeface="Calibri"/>
                <a:cs typeface="Calibri"/>
                <a:sym typeface="Calibri"/>
              </a:rPr>
              <a:t>Колізія об’єктів</a:t>
            </a:r>
            <a:endParaRPr/>
          </a:p>
        </p:txBody>
      </p:sp>
      <p:sp>
        <p:nvSpPr>
          <p:cNvPr id="184" name="Google Shape;184;p22"/>
          <p:cNvSpPr txBox="1"/>
          <p:nvPr/>
        </p:nvSpPr>
        <p:spPr>
          <a:xfrm>
            <a:off x="8280000" y="4752000"/>
            <a:ext cx="720000" cy="2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1200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rPr>
              <a:t>12/14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pic>
        <p:nvPicPr>
          <p:cNvPr id="185" name="Google Shape;18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5700" y="815937"/>
            <a:ext cx="1861074" cy="1685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2"/>
          <p:cNvPicPr preferRelativeResize="0"/>
          <p:nvPr/>
        </p:nvPicPr>
        <p:blipFill rotWithShape="1">
          <a:blip r:embed="rId4">
            <a:alphaModFix/>
          </a:blip>
          <a:srcRect b="3540" l="0" r="0" t="0"/>
          <a:stretch/>
        </p:blipFill>
        <p:spPr>
          <a:xfrm>
            <a:off x="6148900" y="775400"/>
            <a:ext cx="2347375" cy="216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55700" y="2646438"/>
            <a:ext cx="1861074" cy="1861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2"/>
          <p:cNvPicPr preferRelativeResize="0"/>
          <p:nvPr/>
        </p:nvPicPr>
        <p:blipFill rotWithShape="1">
          <a:blip r:embed="rId6">
            <a:alphaModFix/>
          </a:blip>
          <a:srcRect b="0" l="0" r="0" t="2391"/>
          <a:stretch/>
        </p:blipFill>
        <p:spPr>
          <a:xfrm>
            <a:off x="6148900" y="3079350"/>
            <a:ext cx="2347375" cy="1387625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2"/>
          <p:cNvSpPr txBox="1"/>
          <p:nvPr/>
        </p:nvSpPr>
        <p:spPr>
          <a:xfrm>
            <a:off x="369925" y="962825"/>
            <a:ext cx="3000000" cy="32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uk-UA" sz="1800">
                <a:solidFill>
                  <a:srgbClr val="1B3A6E"/>
                </a:solidFill>
                <a:latin typeface="Calibri"/>
                <a:ea typeface="Calibri"/>
                <a:cs typeface="Calibri"/>
                <a:sym typeface="Calibri"/>
              </a:rPr>
              <a:t>При тестуванні додатку було виявлено проблеми з колізіями усіх 3D-об’єктів, оскільки вони були створені двигуном автоматично. </a:t>
            </a:r>
            <a:endParaRPr sz="1800">
              <a:solidFill>
                <a:srgbClr val="1B3A6E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B3A6E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uk-UA" sz="1800">
                <a:solidFill>
                  <a:srgbClr val="1B3A6E"/>
                </a:solidFill>
                <a:latin typeface="Calibri"/>
                <a:ea typeface="Calibri"/>
                <a:cs typeface="Calibri"/>
                <a:sym typeface="Calibri"/>
              </a:rPr>
              <a:t>Коректна колізія об’єктів необхідна для коректної фізичної взаємодії об’єктів у віртуальному середовищі.</a:t>
            </a:r>
            <a:endParaRPr sz="1800">
              <a:solidFill>
                <a:srgbClr val="1B3A6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3"/>
          <p:cNvSpPr txBox="1"/>
          <p:nvPr>
            <p:ph idx="1" type="body"/>
          </p:nvPr>
        </p:nvSpPr>
        <p:spPr>
          <a:xfrm>
            <a:off x="180000" y="180000"/>
            <a:ext cx="8784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rPr b="0" lang="uk-UA" sz="2800">
                <a:latin typeface="Calibri"/>
                <a:ea typeface="Calibri"/>
                <a:cs typeface="Calibri"/>
                <a:sym typeface="Calibri"/>
              </a:rPr>
              <a:t>Режим класичного 3D-перегляду</a:t>
            </a:r>
            <a:endParaRPr/>
          </a:p>
        </p:txBody>
      </p:sp>
      <p:sp>
        <p:nvSpPr>
          <p:cNvPr id="195" name="Google Shape;195;p23"/>
          <p:cNvSpPr txBox="1"/>
          <p:nvPr/>
        </p:nvSpPr>
        <p:spPr>
          <a:xfrm>
            <a:off x="8280000" y="4752000"/>
            <a:ext cx="720000" cy="2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1200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rPr>
              <a:t>13/14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pic>
        <p:nvPicPr>
          <p:cNvPr id="196" name="Google Shape;19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1900" y="1290450"/>
            <a:ext cx="3774899" cy="2562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0253" y="1290449"/>
            <a:ext cx="1925071" cy="256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52275" y="1290450"/>
            <a:ext cx="2425105" cy="256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4"/>
          <p:cNvSpPr txBox="1"/>
          <p:nvPr>
            <p:ph idx="1" type="body"/>
          </p:nvPr>
        </p:nvSpPr>
        <p:spPr>
          <a:xfrm>
            <a:off x="180000" y="180000"/>
            <a:ext cx="8784000" cy="43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-UA">
                <a:latin typeface="Calibri"/>
                <a:ea typeface="Calibri"/>
                <a:cs typeface="Calibri"/>
                <a:sym typeface="Calibri"/>
              </a:rPr>
              <a:t>Висновки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24"/>
          <p:cNvSpPr txBox="1"/>
          <p:nvPr>
            <p:ph idx="2" type="body"/>
          </p:nvPr>
        </p:nvSpPr>
        <p:spPr>
          <a:xfrm>
            <a:off x="180000" y="900000"/>
            <a:ext cx="7417200" cy="2559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1B3A6E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1B3A6E"/>
              </a:buClr>
              <a:buSzPts val="1600"/>
              <a:buFont typeface="Calibri"/>
              <a:buChar char="●"/>
            </a:pPr>
            <a:r>
              <a:rPr lang="uk-UA" sz="1600">
                <a:solidFill>
                  <a:srgbClr val="1B3A6E"/>
                </a:solidFill>
                <a:latin typeface="Calibri"/>
                <a:ea typeface="Calibri"/>
                <a:cs typeface="Calibri"/>
                <a:sym typeface="Calibri"/>
              </a:rPr>
              <a:t>Обрано та обґрунтовано використання інструментів Unreal Engine 5 і Blender</a:t>
            </a:r>
            <a:endParaRPr sz="1600">
              <a:solidFill>
                <a:srgbClr val="1B3A6E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B3A6E"/>
              </a:buClr>
              <a:buSzPts val="1600"/>
              <a:buFont typeface="Calibri"/>
              <a:buChar char="●"/>
            </a:pPr>
            <a:r>
              <a:rPr lang="uk-UA" sz="1600">
                <a:solidFill>
                  <a:srgbClr val="1B3A6E"/>
                </a:solidFill>
                <a:latin typeface="Calibri"/>
                <a:ea typeface="Calibri"/>
                <a:cs typeface="Calibri"/>
                <a:sym typeface="Calibri"/>
              </a:rPr>
              <a:t>Розроблено 3D-модель офісного простору з інтерактивними об’єктами</a:t>
            </a:r>
            <a:endParaRPr sz="1600">
              <a:solidFill>
                <a:srgbClr val="1B3A6E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B3A6E"/>
              </a:buClr>
              <a:buSzPts val="1600"/>
              <a:buFont typeface="Calibri"/>
              <a:buChar char="●"/>
            </a:pPr>
            <a:r>
              <a:rPr lang="uk-UA" sz="1600">
                <a:solidFill>
                  <a:srgbClr val="1B3A6E"/>
                </a:solidFill>
                <a:latin typeface="Calibri"/>
                <a:ea typeface="Calibri"/>
                <a:cs typeface="Calibri"/>
                <a:sym typeface="Calibri"/>
              </a:rPr>
              <a:t>Реалізовано логіку переміщення користувача та взаємодії з об'єктами у VR-середовищі</a:t>
            </a:r>
            <a:endParaRPr sz="1600">
              <a:solidFill>
                <a:srgbClr val="1B3A6E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B3A6E"/>
              </a:buClr>
              <a:buSzPts val="1600"/>
              <a:buFont typeface="Calibri"/>
              <a:buChar char="●"/>
            </a:pPr>
            <a:r>
              <a:rPr lang="uk-UA" sz="1600">
                <a:solidFill>
                  <a:srgbClr val="1B3A6E"/>
                </a:solidFill>
                <a:latin typeface="Calibri"/>
                <a:ea typeface="Calibri"/>
                <a:cs typeface="Calibri"/>
                <a:sym typeface="Calibri"/>
              </a:rPr>
              <a:t>Проведено тестування і налагодження колізій та навігації</a:t>
            </a:r>
            <a:endParaRPr sz="1600">
              <a:solidFill>
                <a:srgbClr val="1B3A6E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B3A6E"/>
              </a:buClr>
              <a:buSzPts val="1600"/>
              <a:buFont typeface="Calibri"/>
              <a:buChar char="●"/>
            </a:pPr>
            <a:r>
              <a:rPr lang="uk-UA" sz="1600">
                <a:solidFill>
                  <a:srgbClr val="1B3A6E"/>
                </a:solidFill>
                <a:latin typeface="Calibri"/>
                <a:ea typeface="Calibri"/>
                <a:cs typeface="Calibri"/>
                <a:sym typeface="Calibri"/>
              </a:rPr>
              <a:t>Створено два режими перегляду: у VR-шоломі та у звичайному 3D-режимі</a:t>
            </a:r>
            <a:endParaRPr sz="1600">
              <a:solidFill>
                <a:srgbClr val="1B3A6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p24"/>
          <p:cNvSpPr txBox="1"/>
          <p:nvPr/>
        </p:nvSpPr>
        <p:spPr>
          <a:xfrm>
            <a:off x="8280000" y="4752000"/>
            <a:ext cx="720000" cy="2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1200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rPr>
              <a:t>14</a:t>
            </a:r>
            <a:r>
              <a:rPr lang="uk-UA" sz="1200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rPr>
              <a:t>/14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Exo 2"/>
              <a:ea typeface="Exo 2"/>
              <a:cs typeface="Exo 2"/>
              <a:sym typeface="Exo 2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2"/>
          <p:cNvSpPr txBox="1"/>
          <p:nvPr>
            <p:ph idx="1" type="body"/>
          </p:nvPr>
        </p:nvSpPr>
        <p:spPr>
          <a:xfrm>
            <a:off x="180000" y="180000"/>
            <a:ext cx="8784000" cy="43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-UA">
                <a:latin typeface="Calibri"/>
                <a:ea typeface="Calibri"/>
                <a:cs typeface="Calibri"/>
                <a:sym typeface="Calibri"/>
              </a:rPr>
              <a:t>Розгляд аналогу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12"/>
          <p:cNvSpPr txBox="1"/>
          <p:nvPr>
            <p:ph idx="2" type="body"/>
          </p:nvPr>
        </p:nvSpPr>
        <p:spPr>
          <a:xfrm>
            <a:off x="180000" y="900000"/>
            <a:ext cx="4301400" cy="35679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 fontScale="92500" lnSpcReduction="20000"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uk-UA" sz="1500">
                <a:solidFill>
                  <a:srgbClr val="1B3A6E"/>
                </a:solidFill>
                <a:latin typeface="Calibri"/>
                <a:ea typeface="Calibri"/>
                <a:cs typeface="Calibri"/>
                <a:sym typeface="Calibri"/>
              </a:rPr>
              <a:t>Основні недоліки аналогу:</a:t>
            </a:r>
            <a:endParaRPr sz="1500">
              <a:solidFill>
                <a:srgbClr val="1B3A6E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1B3A6E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1B3A6E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6706" lvl="0" marL="457200" rtl="0" algn="just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1B3A6E"/>
              </a:buClr>
              <a:buSzPct val="100000"/>
              <a:buFont typeface="Calibri"/>
              <a:buChar char="●"/>
            </a:pPr>
            <a:r>
              <a:rPr lang="uk-UA" sz="1500">
                <a:solidFill>
                  <a:srgbClr val="1B3A6E"/>
                </a:solidFill>
                <a:latin typeface="Calibri"/>
                <a:ea typeface="Calibri"/>
                <a:cs typeface="Calibri"/>
                <a:sym typeface="Calibri"/>
              </a:rPr>
              <a:t>Низький рівень деталізації 3D моделей, що дає лише уяву про актуальний стан робочого середовища.</a:t>
            </a:r>
            <a:endParaRPr sz="1500">
              <a:solidFill>
                <a:srgbClr val="1B3A6E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6706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B3A6E"/>
              </a:buClr>
              <a:buSzPct val="100000"/>
              <a:buFont typeface="Calibri"/>
              <a:buChar char="●"/>
            </a:pPr>
            <a:r>
              <a:rPr lang="uk-UA" sz="1500">
                <a:solidFill>
                  <a:srgbClr val="1B3A6E"/>
                </a:solidFill>
                <a:latin typeface="Calibri"/>
                <a:ea typeface="Calibri"/>
                <a:cs typeface="Calibri"/>
                <a:sym typeface="Calibri"/>
              </a:rPr>
              <a:t>Відсутність будь-якої інтерактивності, що напряму впливає на зосередженість користувача на поданій інформації.</a:t>
            </a:r>
            <a:endParaRPr sz="1500">
              <a:solidFill>
                <a:srgbClr val="1B3A6E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6706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B3A6E"/>
              </a:buClr>
              <a:buSzPct val="100000"/>
              <a:buFont typeface="Calibri"/>
              <a:buChar char="●"/>
            </a:pPr>
            <a:r>
              <a:rPr lang="uk-UA" sz="1500">
                <a:solidFill>
                  <a:srgbClr val="1B3A6E"/>
                </a:solidFill>
                <a:latin typeface="Calibri"/>
                <a:ea typeface="Calibri"/>
                <a:cs typeface="Calibri"/>
                <a:sym typeface="Calibri"/>
              </a:rPr>
              <a:t>Відсутність можливості перегляду у віртуальному середовищі</a:t>
            </a:r>
            <a:endParaRPr sz="1500">
              <a:solidFill>
                <a:srgbClr val="1B3A6E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2" name="Google Shape;92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08050" y="1609175"/>
            <a:ext cx="4084599" cy="192515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2"/>
          <p:cNvSpPr txBox="1"/>
          <p:nvPr/>
        </p:nvSpPr>
        <p:spPr>
          <a:xfrm>
            <a:off x="8280000" y="4752000"/>
            <a:ext cx="720000" cy="2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1200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rPr>
              <a:t>2</a:t>
            </a:r>
            <a:r>
              <a:rPr lang="uk-UA" sz="1200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rPr>
              <a:t>/14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Exo 2"/>
              <a:ea typeface="Exo 2"/>
              <a:cs typeface="Exo 2"/>
              <a:sym typeface="Exo 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3"/>
          <p:cNvSpPr txBox="1"/>
          <p:nvPr>
            <p:ph idx="1" type="body"/>
          </p:nvPr>
        </p:nvSpPr>
        <p:spPr>
          <a:xfrm>
            <a:off x="180000" y="180000"/>
            <a:ext cx="8784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rPr b="0" lang="uk-UA" sz="2800" cap="none">
                <a:latin typeface="Calibri"/>
                <a:ea typeface="Calibri"/>
                <a:cs typeface="Calibri"/>
                <a:sym typeface="Calibri"/>
              </a:rPr>
              <a:t>Актуальність та </a:t>
            </a:r>
            <a:r>
              <a:rPr b="0" lang="uk-UA" sz="2800">
                <a:latin typeface="Calibri"/>
                <a:ea typeface="Calibri"/>
                <a:cs typeface="Calibri"/>
                <a:sym typeface="Calibri"/>
              </a:rPr>
              <a:t>мета</a:t>
            </a:r>
            <a:r>
              <a:rPr b="0" lang="uk-UA" sz="2800" cap="none"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  <p:sp>
        <p:nvSpPr>
          <p:cNvPr id="99" name="Google Shape;99;p13"/>
          <p:cNvSpPr txBox="1"/>
          <p:nvPr>
            <p:ph idx="2" type="body"/>
          </p:nvPr>
        </p:nvSpPr>
        <p:spPr>
          <a:xfrm>
            <a:off x="144524" y="882000"/>
            <a:ext cx="8784000" cy="36000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None/>
            </a:pPr>
            <a:r>
              <a:rPr b="1" lang="uk-UA" sz="18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Метою</a:t>
            </a:r>
            <a:r>
              <a:rPr lang="uk-UA" sz="18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uk-UA" sz="1800">
                <a:solidFill>
                  <a:srgbClr val="1B3A6E"/>
                </a:solidFill>
                <a:latin typeface="Calibri"/>
                <a:ea typeface="Calibri"/>
                <a:cs typeface="Calibri"/>
                <a:sym typeface="Calibri"/>
              </a:rPr>
              <a:t>є створення інтерактивної 3D-моделі офісу IT компанії в галузі енергетики з можливістю перегляду та взаємодії користувача з предметами віртуальної реальності для підвищення зацікавленості аудиторії енергетичною галуззю.</a:t>
            </a:r>
            <a:endParaRPr sz="1800">
              <a:solidFill>
                <a:srgbClr val="1B3A6E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None/>
            </a:pPr>
            <a:r>
              <a:t/>
            </a:r>
            <a:endParaRPr sz="180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None/>
            </a:pPr>
            <a:r>
              <a:rPr b="1" lang="uk-UA" sz="18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Об’єктом</a:t>
            </a:r>
            <a:r>
              <a:rPr lang="uk-UA" sz="18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uk-UA" sz="1800">
                <a:solidFill>
                  <a:srgbClr val="1B3A6E"/>
                </a:solidFill>
                <a:latin typeface="Calibri"/>
                <a:ea typeface="Calibri"/>
                <a:cs typeface="Calibri"/>
                <a:sym typeface="Calibri"/>
              </a:rPr>
              <a:t>дослідження </a:t>
            </a:r>
            <a:r>
              <a:rPr lang="uk-UA" sz="1800">
                <a:solidFill>
                  <a:srgbClr val="1B3A6E"/>
                </a:solidFill>
                <a:latin typeface="Calibri"/>
                <a:ea typeface="Calibri"/>
                <a:cs typeface="Calibri"/>
                <a:sym typeface="Calibri"/>
              </a:rPr>
              <a:t>є моделювання офісної інфраструктури IT-компанії у VR-просторі.</a:t>
            </a:r>
            <a:endParaRPr sz="1800">
              <a:solidFill>
                <a:srgbClr val="1B3A6E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None/>
            </a:pPr>
            <a:r>
              <a:t/>
            </a:r>
            <a:endParaRPr sz="180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None/>
            </a:pPr>
            <a:r>
              <a:rPr b="1" lang="uk-UA" sz="18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Предметом</a:t>
            </a:r>
            <a:r>
              <a:rPr lang="uk-UA" sz="18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uk-UA" sz="1800">
                <a:solidFill>
                  <a:srgbClr val="1B3A6E"/>
                </a:solidFill>
                <a:latin typeface="Calibri"/>
                <a:ea typeface="Calibri"/>
                <a:cs typeface="Calibri"/>
                <a:sym typeface="Calibri"/>
              </a:rPr>
              <a:t>дослідження </a:t>
            </a:r>
            <a:r>
              <a:rPr lang="uk-UA" sz="1800">
                <a:solidFill>
                  <a:srgbClr val="1B3A6E"/>
                </a:solidFill>
                <a:latin typeface="Calibri"/>
                <a:ea typeface="Calibri"/>
                <a:cs typeface="Calibri"/>
                <a:sym typeface="Calibri"/>
              </a:rPr>
              <a:t>є алгоритми та методи побудови VR-просторів, 3D-моделей та налаштування інтерактивної взаємодії користувача з віртуальним середовищем.</a:t>
            </a:r>
            <a:endParaRPr sz="180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13"/>
          <p:cNvSpPr txBox="1"/>
          <p:nvPr/>
        </p:nvSpPr>
        <p:spPr>
          <a:xfrm>
            <a:off x="8280000" y="4752000"/>
            <a:ext cx="720000" cy="2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1200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rPr>
              <a:t>3/14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Exo 2"/>
              <a:ea typeface="Exo 2"/>
              <a:cs typeface="Exo 2"/>
              <a:sym typeface="Exo 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4"/>
          <p:cNvSpPr txBox="1"/>
          <p:nvPr>
            <p:ph idx="1" type="body"/>
          </p:nvPr>
        </p:nvSpPr>
        <p:spPr>
          <a:xfrm>
            <a:off x="180000" y="180000"/>
            <a:ext cx="8784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rPr b="0" lang="uk-UA" sz="2800">
                <a:latin typeface="Calibri"/>
                <a:ea typeface="Calibri"/>
                <a:cs typeface="Calibri"/>
                <a:sym typeface="Calibri"/>
              </a:rPr>
              <a:t>Постановка задач</a:t>
            </a:r>
            <a:endParaRPr/>
          </a:p>
        </p:txBody>
      </p:sp>
      <p:sp>
        <p:nvSpPr>
          <p:cNvPr id="106" name="Google Shape;106;p14"/>
          <p:cNvSpPr txBox="1"/>
          <p:nvPr>
            <p:ph idx="2" type="body"/>
          </p:nvPr>
        </p:nvSpPr>
        <p:spPr>
          <a:xfrm>
            <a:off x="179999" y="900000"/>
            <a:ext cx="8784000" cy="3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600"/>
              <a:buNone/>
            </a:pPr>
            <a:r>
              <a:t/>
            </a:r>
            <a:endParaRPr sz="160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1B3A6E"/>
              </a:buClr>
              <a:buSzPts val="1600"/>
              <a:buFont typeface="Calibri"/>
              <a:buChar char="●"/>
            </a:pPr>
            <a:r>
              <a:rPr lang="uk-UA" sz="1600">
                <a:solidFill>
                  <a:srgbClr val="1B3A6E"/>
                </a:solidFill>
                <a:latin typeface="Calibri"/>
                <a:ea typeface="Calibri"/>
                <a:cs typeface="Calibri"/>
                <a:sym typeface="Calibri"/>
              </a:rPr>
              <a:t>Розробити програмне забезпечення, де буде реалізовано реалістичну 3D-модель офісу з робочими зонами</a:t>
            </a:r>
            <a:endParaRPr sz="1600">
              <a:solidFill>
                <a:srgbClr val="1B3A6E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B3A6E"/>
              </a:buClr>
              <a:buSzPts val="1600"/>
              <a:buFont typeface="Calibri"/>
              <a:buChar char="●"/>
            </a:pPr>
            <a:r>
              <a:rPr lang="uk-UA" sz="1600">
                <a:solidFill>
                  <a:srgbClr val="1B3A6E"/>
                </a:solidFill>
                <a:latin typeface="Calibri"/>
                <a:ea typeface="Calibri"/>
                <a:cs typeface="Calibri"/>
                <a:sym typeface="Calibri"/>
              </a:rPr>
              <a:t>Реалізувати можливість адаптованого до навколишнього середовища переміщення користувача у віртуальному просторі</a:t>
            </a:r>
            <a:endParaRPr sz="1600">
              <a:solidFill>
                <a:srgbClr val="1B3A6E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B3A6E"/>
              </a:buClr>
              <a:buSzPts val="1600"/>
              <a:buFont typeface="Calibri"/>
              <a:buChar char="●"/>
            </a:pPr>
            <a:r>
              <a:rPr lang="uk-UA" sz="1600">
                <a:solidFill>
                  <a:srgbClr val="1B3A6E"/>
                </a:solidFill>
                <a:latin typeface="Calibri"/>
                <a:ea typeface="Calibri"/>
                <a:cs typeface="Calibri"/>
                <a:sym typeface="Calibri"/>
              </a:rPr>
              <a:t>Розробити та адаптувати 3D-моделі та реалізувати взаємодію користувача з ними у віртуальному просторі</a:t>
            </a:r>
            <a:endParaRPr sz="1600">
              <a:solidFill>
                <a:srgbClr val="1B3A6E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B3A6E"/>
              </a:buClr>
              <a:buSzPts val="1600"/>
              <a:buFont typeface="Calibri"/>
              <a:buChar char="●"/>
            </a:pPr>
            <a:r>
              <a:rPr lang="uk-UA" sz="1600">
                <a:solidFill>
                  <a:srgbClr val="1B3A6E"/>
                </a:solidFill>
                <a:latin typeface="Calibri"/>
                <a:ea typeface="Calibri"/>
                <a:cs typeface="Calibri"/>
                <a:sym typeface="Calibri"/>
              </a:rPr>
              <a:t>Адаптувати систему колізій для обмеження фізичного проникнення через стіни та меблі віртуального середовища</a:t>
            </a:r>
            <a:endParaRPr sz="1600">
              <a:solidFill>
                <a:srgbClr val="1B3A6E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7" name="Google Shape;107;p14"/>
          <p:cNvSpPr txBox="1"/>
          <p:nvPr/>
        </p:nvSpPr>
        <p:spPr>
          <a:xfrm>
            <a:off x="8280000" y="4752000"/>
            <a:ext cx="720000" cy="2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1200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rPr>
              <a:t>4/14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Exo 2"/>
              <a:ea typeface="Exo 2"/>
              <a:cs typeface="Exo 2"/>
              <a:sym typeface="Exo 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5"/>
          <p:cNvSpPr txBox="1"/>
          <p:nvPr>
            <p:ph idx="1" type="body"/>
          </p:nvPr>
        </p:nvSpPr>
        <p:spPr>
          <a:xfrm>
            <a:off x="180000" y="180000"/>
            <a:ext cx="8784000" cy="43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-UA">
                <a:latin typeface="Calibri"/>
                <a:ea typeface="Calibri"/>
                <a:cs typeface="Calibri"/>
                <a:sym typeface="Calibri"/>
              </a:rPr>
              <a:t>Засоби розробки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p15"/>
          <p:cNvSpPr txBox="1"/>
          <p:nvPr>
            <p:ph idx="2" type="body"/>
          </p:nvPr>
        </p:nvSpPr>
        <p:spPr>
          <a:xfrm>
            <a:off x="180000" y="900000"/>
            <a:ext cx="3586800" cy="36591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uk-UA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Ігровий двигун Unreal Engine  5.5.4   </a:t>
            </a:r>
            <a:endParaRPr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uk-UA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Програмний пакет для створення комп’ютерної графіки Blender      </a:t>
            </a:r>
            <a:endParaRPr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uk-UA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Плагін для Blender, що надає доступ до великої бібліотеки 3D-моделей BlenderKit</a:t>
            </a:r>
            <a:endParaRPr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uk-UA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Інструмент для імпорту високоякісних Megascans-ресурсів в Unreal Engine QuixelBridge</a:t>
            </a:r>
            <a:endParaRPr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5" name="Google Shape;11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67900" y="935475"/>
            <a:ext cx="2773125" cy="155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67900" y="2670300"/>
            <a:ext cx="5475302" cy="147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70075" y="935475"/>
            <a:ext cx="2773123" cy="1559887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5"/>
          <p:cNvSpPr txBox="1"/>
          <p:nvPr/>
        </p:nvSpPr>
        <p:spPr>
          <a:xfrm>
            <a:off x="8280000" y="4752000"/>
            <a:ext cx="720000" cy="2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1200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rPr>
              <a:t>5</a:t>
            </a:r>
            <a:r>
              <a:rPr lang="uk-UA" sz="1200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rPr>
              <a:t>/14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Exo 2"/>
              <a:ea typeface="Exo 2"/>
              <a:cs typeface="Exo 2"/>
              <a:sym typeface="Exo 2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6"/>
          <p:cNvSpPr txBox="1"/>
          <p:nvPr>
            <p:ph idx="1" type="body"/>
          </p:nvPr>
        </p:nvSpPr>
        <p:spPr>
          <a:xfrm>
            <a:off x="180000" y="180000"/>
            <a:ext cx="8784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rPr b="0" lang="uk-UA" sz="2800">
                <a:latin typeface="Calibri"/>
                <a:ea typeface="Calibri"/>
                <a:cs typeface="Calibri"/>
                <a:sym typeface="Calibri"/>
              </a:rPr>
              <a:t>Реалізація переміщення користувача</a:t>
            </a:r>
            <a:endParaRPr/>
          </a:p>
        </p:txBody>
      </p:sp>
      <p:pic>
        <p:nvPicPr>
          <p:cNvPr id="124" name="Google Shape;12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7013" y="959200"/>
            <a:ext cx="3361120" cy="291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31737" y="970950"/>
            <a:ext cx="4965246" cy="2898725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6"/>
          <p:cNvSpPr txBox="1"/>
          <p:nvPr/>
        </p:nvSpPr>
        <p:spPr>
          <a:xfrm>
            <a:off x="8280000" y="4752000"/>
            <a:ext cx="720000" cy="2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1200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rPr>
              <a:t>6</a:t>
            </a:r>
            <a:r>
              <a:rPr lang="uk-UA" sz="1200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rPr>
              <a:t>/14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Exo 2"/>
              <a:ea typeface="Exo 2"/>
              <a:cs typeface="Exo 2"/>
              <a:sym typeface="Exo 2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7"/>
          <p:cNvSpPr txBox="1"/>
          <p:nvPr>
            <p:ph idx="1" type="body"/>
          </p:nvPr>
        </p:nvSpPr>
        <p:spPr>
          <a:xfrm>
            <a:off x="180000" y="180000"/>
            <a:ext cx="8784000" cy="43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</a:pPr>
            <a:r>
              <a:rPr b="0" lang="uk-UA" sz="2800">
                <a:latin typeface="Calibri"/>
                <a:ea typeface="Calibri"/>
                <a:cs typeface="Calibri"/>
                <a:sym typeface="Calibri"/>
              </a:rPr>
              <a:t>Реалізація переміщення користувача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17"/>
          <p:cNvSpPr txBox="1"/>
          <p:nvPr>
            <p:ph idx="2" type="body"/>
          </p:nvPr>
        </p:nvSpPr>
        <p:spPr>
          <a:xfrm>
            <a:off x="180000" y="900000"/>
            <a:ext cx="3733800" cy="33957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uk-UA">
                <a:solidFill>
                  <a:srgbClr val="1B3A6E"/>
                </a:solidFill>
                <a:latin typeface="Calibri"/>
                <a:ea typeface="Calibri"/>
                <a:cs typeface="Calibri"/>
                <a:sym typeface="Calibri"/>
              </a:rPr>
              <a:t>Крок 1. Користувач відхилив стік на контроллері в правій руці.</a:t>
            </a:r>
            <a:endParaRPr>
              <a:solidFill>
                <a:srgbClr val="1B3A6E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>
                <a:solidFill>
                  <a:srgbClr val="1B3A6E"/>
                </a:solidFill>
                <a:latin typeface="Calibri"/>
                <a:ea typeface="Calibri"/>
                <a:cs typeface="Calibri"/>
                <a:sym typeface="Calibri"/>
              </a:rPr>
              <a:t>Крок 2. Побудова візуального відображення переміщення гравця з урахуванням його позиції у віртуальному середовищі на вектору правого контроллера в реальному житті.</a:t>
            </a:r>
            <a:endParaRPr>
              <a:solidFill>
                <a:srgbClr val="1B3A6E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uk-UA">
                <a:solidFill>
                  <a:srgbClr val="1B3A6E"/>
                </a:solidFill>
                <a:latin typeface="Calibri"/>
                <a:ea typeface="Calibri"/>
                <a:cs typeface="Calibri"/>
                <a:sym typeface="Calibri"/>
              </a:rPr>
              <a:t>Крок 3. Вимкнення візуального відображення переміщення, коли користувач відпускає раніше використаний стік. </a:t>
            </a:r>
            <a:endParaRPr>
              <a:solidFill>
                <a:srgbClr val="1B3A6E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uk-UA">
                <a:solidFill>
                  <a:srgbClr val="1B3A6E"/>
                </a:solidFill>
                <a:latin typeface="Calibri"/>
                <a:ea typeface="Calibri"/>
                <a:cs typeface="Calibri"/>
                <a:sym typeface="Calibri"/>
              </a:rPr>
              <a:t>Крок 4. Переміщення користувача у нову позицію, якщо можливе.</a:t>
            </a:r>
            <a:endParaRPr>
              <a:solidFill>
                <a:srgbClr val="1B3A6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4" name="Google Shape;134;p17"/>
          <p:cNvPicPr preferRelativeResize="0"/>
          <p:nvPr/>
        </p:nvPicPr>
        <p:blipFill rotWithShape="1">
          <a:blip r:embed="rId3">
            <a:alphaModFix/>
          </a:blip>
          <a:srcRect b="0" l="0" r="0" t="21929"/>
          <a:stretch/>
        </p:blipFill>
        <p:spPr>
          <a:xfrm>
            <a:off x="7368550" y="1626153"/>
            <a:ext cx="1661875" cy="194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22025" y="747975"/>
            <a:ext cx="2699823" cy="133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92250" y="2084200"/>
            <a:ext cx="3629599" cy="1446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24350" y="3530375"/>
            <a:ext cx="4997499" cy="102245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7"/>
          <p:cNvSpPr txBox="1"/>
          <p:nvPr/>
        </p:nvSpPr>
        <p:spPr>
          <a:xfrm>
            <a:off x="8280000" y="4752000"/>
            <a:ext cx="720000" cy="2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1200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rPr>
              <a:t>7</a:t>
            </a:r>
            <a:r>
              <a:rPr lang="uk-UA" sz="1200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rPr>
              <a:t>/14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Exo 2"/>
              <a:ea typeface="Exo 2"/>
              <a:cs typeface="Exo 2"/>
              <a:sym typeface="Exo 2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8"/>
          <p:cNvSpPr txBox="1"/>
          <p:nvPr>
            <p:ph idx="1" type="body"/>
          </p:nvPr>
        </p:nvSpPr>
        <p:spPr>
          <a:xfrm>
            <a:off x="180000" y="180000"/>
            <a:ext cx="8784000" cy="43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</a:pPr>
            <a:r>
              <a:rPr b="0" lang="uk-UA" sz="2800">
                <a:latin typeface="Calibri"/>
                <a:ea typeface="Calibri"/>
                <a:cs typeface="Calibri"/>
                <a:sym typeface="Calibri"/>
              </a:rPr>
              <a:t>Реалізація переміщення користувача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18"/>
          <p:cNvSpPr txBox="1"/>
          <p:nvPr>
            <p:ph idx="2" type="body"/>
          </p:nvPr>
        </p:nvSpPr>
        <p:spPr>
          <a:xfrm>
            <a:off x="180000" y="900000"/>
            <a:ext cx="4560000" cy="1064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uk-UA">
                <a:solidFill>
                  <a:srgbClr val="1B3A6E"/>
                </a:solidFill>
                <a:latin typeface="Calibri"/>
                <a:ea typeface="Calibri"/>
                <a:cs typeface="Calibri"/>
                <a:sym typeface="Calibri"/>
              </a:rPr>
              <a:t>Побудова візуалізації переміщення користувача відбувається за допомогою вбудованої функції Predict Projectile Path By ObjectType, що прораховує дорогу об’єкта по якому він має рухатися.</a:t>
            </a:r>
            <a:endParaRPr>
              <a:solidFill>
                <a:srgbClr val="1B3A6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6" name="Google Shape;14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0050" y="778375"/>
            <a:ext cx="3587524" cy="1965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0050" y="3010680"/>
            <a:ext cx="3587523" cy="1108845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8"/>
          <p:cNvSpPr txBox="1"/>
          <p:nvPr>
            <p:ph idx="2" type="body"/>
          </p:nvPr>
        </p:nvSpPr>
        <p:spPr>
          <a:xfrm>
            <a:off x="129700" y="3010675"/>
            <a:ext cx="4560000" cy="1064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uk-UA">
                <a:solidFill>
                  <a:srgbClr val="1B3A6E"/>
                </a:solidFill>
                <a:latin typeface="Calibri"/>
                <a:ea typeface="Calibri"/>
                <a:cs typeface="Calibri"/>
                <a:sym typeface="Calibri"/>
              </a:rPr>
              <a:t>Переміщення відбувається у випадку, коли було обрано коректну позицію та з урахуванням направлення камери користувача до переміщення та координат нової позиції. Телепортація реалізована вбудованою функцією Teleport.	</a:t>
            </a:r>
            <a:endParaRPr>
              <a:solidFill>
                <a:srgbClr val="1B3A6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18"/>
          <p:cNvSpPr txBox="1"/>
          <p:nvPr/>
        </p:nvSpPr>
        <p:spPr>
          <a:xfrm>
            <a:off x="8280000" y="4752000"/>
            <a:ext cx="720000" cy="2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1200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rPr>
              <a:t>8</a:t>
            </a:r>
            <a:r>
              <a:rPr lang="uk-UA" sz="1200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rPr>
              <a:t>/14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Exo 2"/>
              <a:ea typeface="Exo 2"/>
              <a:cs typeface="Exo 2"/>
              <a:sym typeface="Exo 2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9"/>
          <p:cNvSpPr txBox="1"/>
          <p:nvPr>
            <p:ph idx="1" type="body"/>
          </p:nvPr>
        </p:nvSpPr>
        <p:spPr>
          <a:xfrm>
            <a:off x="180000" y="180000"/>
            <a:ext cx="8784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rPr b="0" lang="uk-UA" sz="2800" cap="none">
                <a:latin typeface="Calibri"/>
                <a:ea typeface="Calibri"/>
                <a:cs typeface="Calibri"/>
                <a:sym typeface="Calibri"/>
              </a:rPr>
              <a:t>Реалізація </a:t>
            </a:r>
            <a:r>
              <a:rPr b="0" lang="uk-UA" sz="2800">
                <a:latin typeface="Calibri"/>
                <a:ea typeface="Calibri"/>
                <a:cs typeface="Calibri"/>
                <a:sym typeface="Calibri"/>
              </a:rPr>
              <a:t>підбору предметів</a:t>
            </a:r>
            <a:endParaRPr/>
          </a:p>
        </p:txBody>
      </p:sp>
      <p:sp>
        <p:nvSpPr>
          <p:cNvPr id="155" name="Google Shape;155;p19"/>
          <p:cNvSpPr txBox="1"/>
          <p:nvPr>
            <p:ph idx="2" type="body"/>
          </p:nvPr>
        </p:nvSpPr>
        <p:spPr>
          <a:xfrm>
            <a:off x="180000" y="900000"/>
            <a:ext cx="3733800" cy="33957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uk-UA">
                <a:solidFill>
                  <a:srgbClr val="1B3A6E"/>
                </a:solidFill>
                <a:latin typeface="Calibri"/>
                <a:ea typeface="Calibri"/>
                <a:cs typeface="Calibri"/>
                <a:sym typeface="Calibri"/>
              </a:rPr>
              <a:t>Крок 1. Користувач натиснув кнопку Grab на контроллері в момент, коли рука аватару у віртуальному середовищі знаходилась біля моделі з елементом GrabComponent.</a:t>
            </a:r>
            <a:endParaRPr>
              <a:solidFill>
                <a:srgbClr val="1B3A6E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uk-UA">
                <a:solidFill>
                  <a:srgbClr val="1B3A6E"/>
                </a:solidFill>
                <a:latin typeface="Calibri"/>
                <a:ea typeface="Calibri"/>
                <a:cs typeface="Calibri"/>
                <a:sym typeface="Calibri"/>
              </a:rPr>
              <a:t>Крок 2. Об’єкт отримує значення IsHeld. Передаються дані для переміщення предмету до відповідної руки з урахуванням актуальної позиції.</a:t>
            </a:r>
            <a:endParaRPr>
              <a:solidFill>
                <a:srgbClr val="1B3A6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6" name="Google Shape;15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08300" y="792525"/>
            <a:ext cx="4728525" cy="1962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38725" y="2755025"/>
            <a:ext cx="3498102" cy="106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08300" y="2143675"/>
            <a:ext cx="1369825" cy="2334550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19"/>
          <p:cNvSpPr txBox="1"/>
          <p:nvPr/>
        </p:nvSpPr>
        <p:spPr>
          <a:xfrm>
            <a:off x="8280000" y="4752000"/>
            <a:ext cx="720000" cy="2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1200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rPr>
              <a:t>9</a:t>
            </a:r>
            <a:r>
              <a:rPr lang="uk-UA" sz="1200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rPr>
              <a:t>/14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Exo 2"/>
              <a:ea typeface="Exo 2"/>
              <a:cs typeface="Exo 2"/>
              <a:sym typeface="Exo 2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Тема Office">
  <a:themeElements>
    <a:clrScheme name="Стандартная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Тема Office">
  <a:themeElements>
    <a:clrScheme name="Офіс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